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7" r:id="rId4"/>
    <p:sldId id="302" r:id="rId5"/>
    <p:sldId id="282" r:id="rId6"/>
    <p:sldId id="284" r:id="rId7"/>
    <p:sldId id="310" r:id="rId8"/>
    <p:sldId id="259" r:id="rId9"/>
    <p:sldId id="304" r:id="rId10"/>
    <p:sldId id="305" r:id="rId11"/>
    <p:sldId id="306" r:id="rId12"/>
    <p:sldId id="307" r:id="rId13"/>
    <p:sldId id="291" r:id="rId14"/>
    <p:sldId id="309" r:id="rId15"/>
    <p:sldId id="301" r:id="rId1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23.07.2023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/>
              <a:t>SS 2023</a:t>
            </a:r>
            <a:endParaRPr lang="de-DE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Visualisierung von </a:t>
            </a:r>
            <a:r>
              <a:rPr lang="de-DE" b="1" dirty="0" err="1">
                <a:solidFill>
                  <a:srgbClr val="C00000"/>
                </a:solidFill>
              </a:rPr>
              <a:t>Vectordaten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261218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Gradient nach Werten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185457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Graustufen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22339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Kategorisiert nach Werten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4425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Farben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C53C0D-E57D-4096-9FD3-DF9BB7E5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42900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Auswahl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C41B45-DD16-45CB-BE8B-A00D46FB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76793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Feature </a:t>
            </a:r>
            <a:r>
              <a:rPr lang="de-DE" dirty="0" err="1">
                <a:solidFill>
                  <a:srgbClr val="003366"/>
                </a:solidFill>
              </a:rPr>
              <a:t>selection</a:t>
            </a:r>
            <a:r>
              <a:rPr lang="de-DE" dirty="0">
                <a:solidFill>
                  <a:srgbClr val="003366"/>
                </a:solidFill>
              </a:rPr>
              <a:t> (Auswahl von Features nach Abfragen (QSL))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B24C072F-3A85-4DE9-A6EE-C8935A68D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296024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Fill and </a:t>
            </a:r>
            <a:r>
              <a:rPr lang="de-DE" dirty="0" err="1">
                <a:solidFill>
                  <a:srgbClr val="003366"/>
                </a:solidFill>
              </a:rPr>
              <a:t>Stroke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22DAE8B-6C5C-4DF6-86F2-30219C13E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2868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Beschriftungen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66F6DBCE-2C65-448C-B360-0FD844978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62574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Werte als Label anzeigen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C02BEA98-B088-4606-8A5E-3B956FC3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96468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Auswahl der Werte (QSL Abfrage)</a:t>
            </a:r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4FDBC1D1-3DC5-4E5D-9394-1768EED93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53340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Position, Größe, Puffereffekt, Farbe, Schriftart</a:t>
            </a: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E3402A56-645C-43AA-9F7E-99CB75D1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566578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Curved</a:t>
            </a:r>
            <a:r>
              <a:rPr lang="de-DE" dirty="0">
                <a:solidFill>
                  <a:srgbClr val="003366"/>
                </a:solidFill>
              </a:rPr>
              <a:t> für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Flüsse</a:t>
            </a:r>
          </a:p>
        </p:txBody>
      </p:sp>
    </p:spTree>
    <p:extLst>
      <p:ext uri="{BB962C8B-B14F-4D97-AF65-F5344CB8AC3E}">
        <p14:creationId xmlns:p14="http://schemas.microsoft.com/office/powerpoint/2010/main" val="192920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8" grpId="0"/>
      <p:bldP spid="16" grpId="0"/>
      <p:bldP spid="21" grpId="0"/>
      <p:bldP spid="20" grpId="0"/>
      <p:bldP spid="23" grpId="0"/>
      <p:bldP spid="24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Visualisierung von </a:t>
            </a:r>
            <a:r>
              <a:rPr lang="de-DE" b="1" dirty="0" err="1">
                <a:solidFill>
                  <a:srgbClr val="C00000"/>
                </a:solidFill>
              </a:rPr>
              <a:t>Vectordaten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19351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Unterschiedliche Symbole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für unterschiedliche Features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185457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Größe, Farbe, Umrandung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4425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Symbole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B24C072F-3A85-4DE9-A6EE-C8935A68D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2981513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Füllungen gestrichelt,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horizontaler, vertikal,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beides, diagonal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131ECF-5BE3-487B-9B27-6183B223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50" y="1204602"/>
            <a:ext cx="4972744" cy="4448796"/>
          </a:xfrm>
          <a:prstGeom prst="rect">
            <a:avLst/>
          </a:prstGeom>
        </p:spPr>
      </p:pic>
      <p:sp>
        <p:nvSpPr>
          <p:cNvPr id="22" name="Text Box 4">
            <a:extLst>
              <a:ext uri="{FF2B5EF4-FFF2-40B4-BE49-F238E27FC236}">
                <a16:creationId xmlns:a16="http://schemas.microsoft.com/office/drawing/2014/main" id="{4BD55A78-A941-43BA-AE02-1124684E2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100199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Füllungen als </a:t>
            </a:r>
            <a:r>
              <a:rPr lang="de-DE" dirty="0" err="1">
                <a:solidFill>
                  <a:srgbClr val="003366"/>
                </a:solidFill>
              </a:rPr>
              <a:t>Gradienteffekt</a:t>
            </a:r>
            <a:r>
              <a:rPr lang="de-DE" dirty="0">
                <a:solidFill>
                  <a:srgbClr val="003366"/>
                </a:solidFill>
              </a:rPr>
              <a:t>,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Umrandung gepunktet,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Unterschiedliche Farben der Punkte</a:t>
            </a:r>
          </a:p>
        </p:txBody>
      </p:sp>
    </p:spTree>
    <p:extLst>
      <p:ext uri="{BB962C8B-B14F-4D97-AF65-F5344CB8AC3E}">
        <p14:creationId xmlns:p14="http://schemas.microsoft.com/office/powerpoint/2010/main" val="287188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Visualisierung von </a:t>
            </a:r>
            <a:r>
              <a:rPr lang="de-DE" b="1" dirty="0" err="1">
                <a:solidFill>
                  <a:srgbClr val="C00000"/>
                </a:solidFill>
              </a:rPr>
              <a:t>Vectordaten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4F0FF9-B270-4E0A-8E38-1A4B8C7A8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44" y="1302510"/>
            <a:ext cx="6767311" cy="48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8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Visualisierung von Geodaten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543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das </a:t>
            </a:r>
            <a:r>
              <a:rPr lang="de-DE" dirty="0" err="1">
                <a:solidFill>
                  <a:srgbClr val="003366"/>
                </a:solidFill>
              </a:rPr>
              <a:t>Github</a:t>
            </a:r>
            <a:r>
              <a:rPr lang="de-DE" dirty="0">
                <a:solidFill>
                  <a:srgbClr val="003366"/>
                </a:solidFill>
              </a:rPr>
              <a:t> Repository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in den Ordner Data/Session_03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Vektordaten und Rasterdaten und öffnen Sie diese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Daten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Places mit </a:t>
            </a:r>
            <a:r>
              <a:rPr lang="de-DE" dirty="0" err="1">
                <a:solidFill>
                  <a:srgbClr val="003366"/>
                </a:solidFill>
              </a:rPr>
              <a:t>Graduated</a:t>
            </a:r>
            <a:r>
              <a:rPr lang="de-DE" dirty="0">
                <a:solidFill>
                  <a:srgbClr val="003366"/>
                </a:solidFill>
              </a:rPr>
              <a:t> für Einwohnerzahl (Max </a:t>
            </a:r>
            <a:r>
              <a:rPr lang="de-DE" dirty="0" err="1">
                <a:solidFill>
                  <a:srgbClr val="003366"/>
                </a:solidFill>
              </a:rPr>
              <a:t>pop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Country </a:t>
            </a:r>
            <a:r>
              <a:rPr lang="de-DE" dirty="0" err="1">
                <a:solidFill>
                  <a:srgbClr val="003366"/>
                </a:solidFill>
              </a:rPr>
              <a:t>Categorized</a:t>
            </a:r>
            <a:r>
              <a:rPr lang="de-DE" dirty="0">
                <a:solidFill>
                  <a:srgbClr val="003366"/>
                </a:solidFill>
              </a:rPr>
              <a:t> für Ländernamen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Fügen Sie Beschriftungen für die Länder und Flüsse hinzu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>
                <a:solidFill>
                  <a:srgbClr val="003366"/>
                </a:solidFill>
              </a:rPr>
              <a:t>Probieren </a:t>
            </a:r>
            <a:r>
              <a:rPr lang="de-DE" dirty="0">
                <a:solidFill>
                  <a:srgbClr val="003366"/>
                </a:solidFill>
              </a:rPr>
              <a:t>Sie verschieden Visualisierungen für die Beschriftungen aus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Buffer, Fett, Schriftgröße) und achten Sie darauf, dass die Beschriftungen sich nicht überlagern (passen Sie die Schriftgröße an)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Visualisieren Sie das Raster so, dass die Anhöhen sichtbar sind, jedoch die Flüsse und Städte nicht überlagert werden. Die Städte sollen darüber hinaus nicht von Flüssen überlappt werden.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Vektordaten Beispiel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13876-3598-427A-BBF2-AE0B6F8C5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08" y="1667435"/>
            <a:ext cx="6052503" cy="4280071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A7EB8ABD-11D3-4F64-9018-4C428AC12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3" y="1348571"/>
            <a:ext cx="23321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Places </a:t>
            </a:r>
            <a:r>
              <a:rPr lang="de-DE" dirty="0" err="1">
                <a:solidFill>
                  <a:srgbClr val="003366"/>
                </a:solidFill>
              </a:rPr>
              <a:t>graduated</a:t>
            </a:r>
            <a:r>
              <a:rPr lang="de-DE" dirty="0">
                <a:solidFill>
                  <a:srgbClr val="003366"/>
                </a:solidFill>
              </a:rPr>
              <a:t> nach „Max Population“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A76E104-AF9C-4A80-98B0-14ECA1CD9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71901"/>
            <a:ext cx="2332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Country </a:t>
            </a:r>
            <a:r>
              <a:rPr lang="de-DE" dirty="0" err="1">
                <a:solidFill>
                  <a:srgbClr val="003366"/>
                </a:solidFill>
              </a:rPr>
              <a:t>categorized</a:t>
            </a:r>
            <a:r>
              <a:rPr lang="de-DE" dirty="0">
                <a:solidFill>
                  <a:srgbClr val="003366"/>
                </a:solidFill>
              </a:rPr>
              <a:t> nach Ländername 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23CFA01F-1A4F-4726-9F50-052E18115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18232"/>
            <a:ext cx="23321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DEM Rendering: </a:t>
            </a:r>
            <a:r>
              <a:rPr lang="de-DE" dirty="0" err="1">
                <a:solidFill>
                  <a:srgbClr val="003366"/>
                </a:solidFill>
              </a:rPr>
              <a:t>multiply</a:t>
            </a:r>
            <a:r>
              <a:rPr lang="de-DE" dirty="0">
                <a:solidFill>
                  <a:srgbClr val="003366"/>
                </a:solidFill>
              </a:rPr>
              <a:t> (liegt über </a:t>
            </a:r>
            <a:r>
              <a:rPr lang="de-DE" dirty="0" err="1">
                <a:solidFill>
                  <a:srgbClr val="003366"/>
                </a:solidFill>
              </a:rPr>
              <a:t>countrys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76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Pflichtübung 1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Aufgabenstellung finden Sie im GitHub unter „Aufgaben“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Abgabe bis 31.5.23 22 Uhr per Email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Schoenb8@staff.uni-marburg.de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7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8" name="Group 378">
            <a:extLst>
              <a:ext uri="{FF2B5EF4-FFF2-40B4-BE49-F238E27FC236}">
                <a16:creationId xmlns:a16="http://schemas.microsoft.com/office/drawing/2014/main" id="{B35004A4-EFD5-4FCD-B373-5A88770F6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948069"/>
              </p:ext>
            </p:extLst>
          </p:nvPr>
        </p:nvGraphicFramePr>
        <p:xfrm>
          <a:off x="318294" y="835534"/>
          <a:ext cx="7988219" cy="32004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Ausdrücke,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(9)    Einführung in die Fernerkundung, Rasterrechner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(10)  Repetitorium, Vergabe der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15.9.2023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Abgabe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Flächendeckende Informationen in einem Gitternetz (Zellen)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Rasterzellen enthält genau eine Information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 Zelle hat die gleiche Ausdehnung / Auflösung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30x30m)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gleicher Auflösung und Lage können Verrechnet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Informationen aus Rastern können mit Vektoren verschnitten werden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25427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  <a:p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Punkte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Punkte sind an einem exakten „Punkt“ verortet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Linien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Linien bestehen aus mindestens zwei Punkten (Stützpunkten)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Linien sind die kürzeste Verbindung zwischen aufeinanderfolgenden Punkten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Information des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gilt für den Verlauf der Linie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2" y="3265839"/>
            <a:ext cx="4189416" cy="29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Polygone bestehen aus Linien (abgeschlossen)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Stützpunkt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Informationen gelten für die Fläche des Polygons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2" y="3265839"/>
            <a:ext cx="4189416" cy="29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Attributtabelle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Vektoren können eine beliebige Anzahl an Informationen speichern.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Diese Informationen werden in der „Attributtabelle“ gespeichert.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 Zeile steht für einen Vektor, jede Spalte für eine Information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Spalten können für die Visualisierung verwendet werden.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E108-877E-45E2-9BF6-4A7F51E1E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84" y="2889197"/>
            <a:ext cx="4931031" cy="32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Rasterdaten </a:t>
            </a:r>
            <a:r>
              <a:rPr lang="de-DE" b="1" dirty="0" err="1">
                <a:solidFill>
                  <a:srgbClr val="C00000"/>
                </a:solidFill>
              </a:rPr>
              <a:t>vs</a:t>
            </a:r>
            <a:r>
              <a:rPr lang="de-DE" b="1" dirty="0">
                <a:solidFill>
                  <a:srgbClr val="C00000"/>
                </a:solidFill>
              </a:rPr>
              <a:t> Vektordaten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34162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Immer gesamte Fläche					Ausdehnung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250385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ctr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</a:t>
            </a:r>
            <a:endParaRPr lang="de-DE" sz="1400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299948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Exakt ein Wert pro Zelle                                                beliebig viele Informationen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290B3050-3D02-4E27-87A8-62D096EA5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376207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       Histogramm                                                                          Attributtabelle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185457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ctr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Ausdehnung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22339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Immer Flächendeckend                                                                        Lokal 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1818FB10-1968-4FBF-93CC-F4476C128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03065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ctr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Visualisierung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1CA3CEFC-F472-4CEF-A468-0561A4FD4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93" y="4688625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  Zellen in Farben                                                                 Symbole, Strichbreite,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						           Flächeninhalt (bei Polygonen) 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4425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ctr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Raster                                                                                    Vector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770961CF-6002-4895-AA05-FD76981EC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337267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   Numerische Werte				          beliebiges Format</a:t>
            </a: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672AD12B-BC18-47EF-A35C-DB4DBAC2E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93" y="539572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Ausgewählte Zellen                                                                Ausgewählte Features</a:t>
            </a:r>
          </a:p>
        </p:txBody>
      </p:sp>
    </p:spTree>
    <p:extLst>
      <p:ext uri="{BB962C8B-B14F-4D97-AF65-F5344CB8AC3E}">
        <p14:creationId xmlns:p14="http://schemas.microsoft.com/office/powerpoint/2010/main" val="12338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(3) Vektordaten und Visualisierung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Visualisierung von Rasterdaten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261218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Gradient nach Werten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7" y="185457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Graustufen, Farbskala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22339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Kategorisiert nach Werten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4425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Farben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C53C0D-E57D-4096-9FD3-DF9BB7E5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15986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Auswahl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C41B45-DD16-45CB-BE8B-A00D46FB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498807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Nach Werten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(Sichtbarkeit durch Transparenz steuern)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D4A18A-5B53-4DDE-86AC-EAF6B4346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32" y="4340964"/>
            <a:ext cx="4073268" cy="18599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80832E-87B0-4EF3-801A-9871FF391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45" y="852083"/>
            <a:ext cx="3821953" cy="45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0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8" grpId="0"/>
      <p:bldP spid="16" grpId="0"/>
      <p:bldP spid="21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739</Words>
  <Application>Microsoft Office PowerPoint</Application>
  <PresentationFormat>On-screen Show (4:3)</PresentationFormat>
  <Paragraphs>127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70</cp:revision>
  <dcterms:created xsi:type="dcterms:W3CDTF">2022-02-21T14:57:57Z</dcterms:created>
  <dcterms:modified xsi:type="dcterms:W3CDTF">2023-07-23T13:01:29Z</dcterms:modified>
</cp:coreProperties>
</file>